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sldIdLst>
    <p:sldId id="256" r:id="rId2"/>
    <p:sldId id="264" r:id="rId3"/>
    <p:sldId id="257" r:id="rId4"/>
    <p:sldId id="259" r:id="rId5"/>
    <p:sldId id="263" r:id="rId6"/>
    <p:sldId id="260" r:id="rId7"/>
    <p:sldId id="261" r:id="rId8"/>
    <p:sldId id="262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EAB0F6-F838-4525-801B-B3C929310EBF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42413F-8FB4-460C-9F8F-88CC0C3957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619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42413F-8FB4-460C-9F8F-88CC0C3957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47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B8A8A-9807-48A0-8539-8B627AC56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3A40D5-8F7E-41A9-B607-6B5FC1786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AA26B-1B1E-44D5-85A0-61151FF38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D84D5-6935-4CB8-8EC0-D735576F2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F487B-75F9-4A63-837C-534A9C87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9BD74-EF33-4205-96B0-95D29FA7F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CBE5E5-F765-48FC-8AB7-DB7C3CCEF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90B71-5DF5-4423-BC45-DC8851D07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713B2-4AA6-4E62-8F3A-321B7D731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82B87-9B82-4BCD-AA22-1B9E68087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676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2BCA2C-DCB6-4350-87C1-FD18431A91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47817-B8D3-45B1-8729-FB7B19D54C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718CE-0F89-4761-BDD9-C36CB7C62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BDEE3-1B30-4B43-83CF-6CA250879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44F38-7CE1-43B4-B459-598BA9DBC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93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F6C61-228C-4CA9-A29D-46065C502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831E4-C728-4377-AF40-18D252E1E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4FB32-416B-4A0F-B051-F39D55D58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F8DF5-CFBF-48C3-A291-591DC2CA2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39D09-00F7-4EE0-A85B-363307686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63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609CD-AD3D-4EC8-8845-455B19C9B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9AC96-6BEB-4FDC-A582-A0440D78C4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5E202-65C1-42D0-A6DD-C6CE74ACB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C2B6C-20F8-4835-8607-21146B897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53E98-A67D-4ADF-97B0-4DB900809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4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9A35-1B30-4FAB-9132-27EE9274E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BBF7E-2BD4-4161-B85A-1C2797F6FD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662C6F-C0F2-45B6-9B85-3FE266E89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70979C-44C2-4CDC-A556-F186183D2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CDF49-85A0-4AB3-AC32-234E98EEA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B98D7-AA42-4370-A77C-DE8D3B1BF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914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E6965-22E6-4C09-AA1F-940BCF119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E23290-3BC4-467F-885A-14DAD9B3E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6CFABD-8826-4006-8990-9155C725C5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BF919F-FD92-4693-8711-2CE25C3A1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6A01F-14D1-4576-B7D7-9563F11B0E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63FAE9-C187-40FB-AD10-30BF5912F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D1A40A-2B5F-4D2B-BBDB-87A907767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2C04DD-21B0-47D7-87E8-B8690B78E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590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B96C-1AB3-4C26-BDED-9A17066FC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86D8A-AF2A-4AD8-93A6-538ACEABA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95D60D-0718-4B17-8AF2-E53ED84C3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AA1F11-1925-43FC-BDB3-862E5B6A4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28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7EBE18-AB1C-4DF0-8EC3-05B94D921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2CEABE-71E4-42A2-94A4-1BBCFAFD3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27B72-68FD-4ED6-A9E4-E4BC3CAF8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61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ABD89-4E07-4C54-B284-8907DB82D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5329A-2A50-4709-9CF2-6ADCC7463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A8822-7EE2-471C-87B7-CD438AF16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CE0E3-85AD-46FD-9EDC-044725564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CAEB3-6077-4DEB-94DC-37CC569BD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AF4AEB-236B-4C7F-8A8D-D174C3D8E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42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6FE56-B37E-49DF-ACB5-0BB55059E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F2CB49-1D62-450C-872A-EF340F924A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11F7ED-199E-4656-A1A6-EDDD14A5A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A5489-96A5-4206-9323-4B34DDDC5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F789F3-7D78-4AA1-998F-0B40D394B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30128-C90E-4E76-8165-F5FEEBCA4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51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17DA3A-6F46-4D4C-AB35-931E4E59A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416C8-69B0-4819-8AA3-6A775293C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34EE84-55DF-42F0-9438-2E429EA8CE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ABDF7-7F6B-41E6-AE00-D9E5B27547A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80FF8-2CA8-47CE-A296-621EA0A226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D2015-71A2-436E-8BCE-47FCA30FBB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67B80-8A40-4065-83CD-827ABBB44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99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hea2@rpi.edu" TargetMode="External"/><Relationship Id="rId2" Type="http://schemas.openxmlformats.org/officeDocument/2006/relationships/hyperlink" Target="mailto:alexwenzhenhe@gmail.com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munast@rpi.edu" TargetMode="External"/><Relationship Id="rId4" Type="http://schemas.openxmlformats.org/officeDocument/2006/relationships/hyperlink" Target="mailto:thilankawillbe@gmai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hp.niehs.nih.gov/doi/10.1289/EHP3766" TargetMode="External"/><Relationship Id="rId2" Type="http://schemas.openxmlformats.org/officeDocument/2006/relationships/hyperlink" Target="https://www.mdpi.com/2072-4292/12/6/913/ht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essd.copernicus.org/articles/9/697/2017/essd-9-697-2017-discussion.html" TargetMode="External"/><Relationship Id="rId4" Type="http://schemas.openxmlformats.org/officeDocument/2006/relationships/hyperlink" Target="https://pubs.acs.org/doi/full/10.1021/acs.est.0c0176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alfiredata.org/" TargetMode="External"/><Relationship Id="rId2" Type="http://schemas.openxmlformats.org/officeDocument/2006/relationships/hyperlink" Target="https://sites.wustl.edu/acag/datasets/surface-pm2-5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wonder.cdc.gov/ucd-icd10.html" TargetMode="External"/><Relationship Id="rId4" Type="http://schemas.openxmlformats.org/officeDocument/2006/relationships/hyperlink" Target="https://www.ncei.noaa.gov/access/metadata/landing-page/bin/iso?id=gov.noaa.ncdc:C0000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ensus.gov/data/datasets/time-series/demo/popest/intercensal-2000-2010-counties.html" TargetMode="External"/><Relationship Id="rId2" Type="http://schemas.openxmlformats.org/officeDocument/2006/relationships/hyperlink" Target="https://www.census.gov/geographies/mapping-files/time-series/geo/cartographic-boundary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ensus.gov/data/datasets/time-series/demo/popest/2010s-counties-total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nusuala1l2e3x4/Research-Spring2021/tree/main/code/plot_usa-outfiles/monthyDeathRat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Unusuala1l2e3x4/Research-Spring2021/tree/main/code/read_acag_pm2-5-outfiles/TENA_2000-2018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57D02-B561-41F3-AE8D-75DA13AFF4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446" y="1138884"/>
            <a:ext cx="10893179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b="0" i="0" dirty="0">
                <a:effectLst/>
                <a:cs typeface="Arial" panose="020B0604020202020204" pitchFamily="34" charset="0"/>
              </a:rPr>
              <a:t>Impact of Fire Emissions on Air </a:t>
            </a:r>
            <a:r>
              <a:rPr lang="en-US" dirty="0">
                <a:cs typeface="Arial" panose="020B0604020202020204" pitchFamily="34" charset="0"/>
              </a:rPr>
              <a:t>Q</a:t>
            </a:r>
            <a:r>
              <a:rPr lang="en-US" b="0" i="0" dirty="0">
                <a:effectLst/>
                <a:cs typeface="Arial" panose="020B0604020202020204" pitchFamily="34" charset="0"/>
              </a:rPr>
              <a:t>uality, </a:t>
            </a:r>
            <a:br>
              <a:rPr lang="en-US" b="0" i="0" dirty="0">
                <a:effectLst/>
                <a:cs typeface="Arial" panose="020B0604020202020204" pitchFamily="34" charset="0"/>
              </a:rPr>
            </a:br>
            <a:r>
              <a:rPr lang="en-US" b="0" i="0" dirty="0">
                <a:effectLst/>
                <a:cs typeface="Arial" panose="020B0604020202020204" pitchFamily="34" charset="0"/>
              </a:rPr>
              <a:t>Respiratory </a:t>
            </a:r>
            <a:r>
              <a:rPr lang="en-US" dirty="0">
                <a:cs typeface="Arial" panose="020B0604020202020204" pitchFamily="34" charset="0"/>
              </a:rPr>
              <a:t>D</a:t>
            </a:r>
            <a:r>
              <a:rPr lang="en-US" b="0" i="0" dirty="0">
                <a:effectLst/>
                <a:cs typeface="Arial" panose="020B0604020202020204" pitchFamily="34" charset="0"/>
              </a:rPr>
              <a:t>isease Incidence, and </a:t>
            </a:r>
            <a:br>
              <a:rPr lang="en-US" b="0" i="0" dirty="0">
                <a:effectLst/>
                <a:cs typeface="Arial" panose="020B0604020202020204" pitchFamily="34" charset="0"/>
              </a:rPr>
            </a:br>
            <a:r>
              <a:rPr lang="en-US" b="0" i="0" dirty="0">
                <a:effectLst/>
                <a:cs typeface="Arial" panose="020B0604020202020204" pitchFamily="34" charset="0"/>
              </a:rPr>
              <a:t>Healthcare </a:t>
            </a:r>
            <a:r>
              <a:rPr lang="en-US" dirty="0">
                <a:cs typeface="Arial" panose="020B0604020202020204" pitchFamily="34" charset="0"/>
              </a:rPr>
              <a:t>C</a:t>
            </a:r>
            <a:r>
              <a:rPr lang="en-US" b="0" i="0" dirty="0">
                <a:effectLst/>
                <a:cs typeface="Arial" panose="020B0604020202020204" pitchFamily="34" charset="0"/>
              </a:rPr>
              <a:t>osts</a:t>
            </a: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59B8C1-E08E-4025-A6E3-DADCCACEDA6C}"/>
              </a:ext>
            </a:extLst>
          </p:cNvPr>
          <p:cNvSpPr txBox="1"/>
          <p:nvPr/>
        </p:nvSpPr>
        <p:spPr>
          <a:xfrm>
            <a:off x="203446" y="4161641"/>
            <a:ext cx="49377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Alexander He</a:t>
            </a:r>
            <a:endParaRPr lang="en-US" b="1" dirty="0">
              <a:latin typeface="+mj-lt"/>
              <a:hlinkClick r:id="rId2"/>
            </a:endParaRPr>
          </a:p>
          <a:p>
            <a:r>
              <a:rPr lang="en-US" dirty="0">
                <a:latin typeface="+mj-lt"/>
                <a:hlinkClick r:id="rId2"/>
              </a:rPr>
              <a:t>alexwenzhenhe@gmail.com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  <a:hlinkClick r:id="rId3"/>
              </a:rPr>
              <a:t>hea2@rpi.edu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609-819-1937</a:t>
            </a:r>
          </a:p>
          <a:p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r>
              <a:rPr lang="en-US" b="1" dirty="0">
                <a:latin typeface="+mj-lt"/>
              </a:rPr>
              <a:t>School of Science</a:t>
            </a:r>
          </a:p>
          <a:p>
            <a:r>
              <a:rPr lang="en-US" dirty="0">
                <a:latin typeface="+mj-lt"/>
              </a:rPr>
              <a:t>Rensselaer Polytechnic Institute</a:t>
            </a:r>
          </a:p>
          <a:p>
            <a:endParaRPr lang="en-US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69FF0D-DDAF-40D7-BA0B-CE94FC08DF0F}"/>
              </a:ext>
            </a:extLst>
          </p:cNvPr>
          <p:cNvSpPr txBox="1"/>
          <p:nvPr/>
        </p:nvSpPr>
        <p:spPr>
          <a:xfrm>
            <a:off x="8240028" y="4161641"/>
            <a:ext cx="4937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+mj-lt"/>
              </a:rPr>
              <a:t>Prof. </a:t>
            </a:r>
            <a:r>
              <a:rPr lang="en-US" b="1" i="0" dirty="0" err="1">
                <a:effectLst/>
                <a:latin typeface="+mj-lt"/>
              </a:rPr>
              <a:t>Thilanka</a:t>
            </a:r>
            <a:r>
              <a:rPr lang="en-US" b="1" i="0" dirty="0">
                <a:effectLst/>
                <a:latin typeface="+mj-lt"/>
              </a:rPr>
              <a:t> </a:t>
            </a:r>
            <a:r>
              <a:rPr lang="en-US" b="1" i="0" dirty="0" err="1">
                <a:effectLst/>
                <a:latin typeface="+mj-lt"/>
              </a:rPr>
              <a:t>Munasinghe</a:t>
            </a:r>
            <a:r>
              <a:rPr lang="en-US" b="1" i="0" dirty="0">
                <a:effectLst/>
                <a:latin typeface="+mj-lt"/>
              </a:rPr>
              <a:t> (Advisor) </a:t>
            </a:r>
            <a:endParaRPr lang="en-US" b="1" i="0" u="none" strike="noStrike" dirty="0">
              <a:effectLst/>
              <a:latin typeface="+mj-lt"/>
              <a:hlinkClick r:id="rId4"/>
            </a:endParaRPr>
          </a:p>
          <a:p>
            <a:r>
              <a:rPr lang="en-US" i="0" u="none" strike="noStrike" dirty="0">
                <a:effectLst/>
                <a:latin typeface="+mj-lt"/>
                <a:hlinkClick r:id="rId4"/>
              </a:rPr>
              <a:t>thilankawillbe@gmail.com</a:t>
            </a:r>
            <a:endParaRPr lang="en-US" i="0" u="none" strike="noStrike" dirty="0">
              <a:effectLst/>
              <a:latin typeface="+mj-lt"/>
            </a:endParaRPr>
          </a:p>
          <a:p>
            <a:r>
              <a:rPr lang="en-US" dirty="0">
                <a:latin typeface="+mj-lt"/>
                <a:hlinkClick r:id="rId5"/>
              </a:rPr>
              <a:t>munast@rpi.edu</a:t>
            </a:r>
            <a:endParaRPr lang="en-US" dirty="0">
              <a:latin typeface="+mj-lt"/>
            </a:endParaRPr>
          </a:p>
          <a:p>
            <a:r>
              <a:rPr lang="en-US" i="0" dirty="0">
                <a:effectLst/>
                <a:latin typeface="+mj-lt"/>
              </a:rPr>
              <a:t>857-998-8767</a:t>
            </a:r>
          </a:p>
        </p:txBody>
      </p:sp>
    </p:spTree>
    <p:extLst>
      <p:ext uri="{BB962C8B-B14F-4D97-AF65-F5344CB8AC3E}">
        <p14:creationId xmlns:p14="http://schemas.microsoft.com/office/powerpoint/2010/main" val="197846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29765-3CD6-4C97-B987-E8678DA14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-799"/>
            <a:ext cx="10515600" cy="1325563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F5E24-C591-4E69-8C1C-7D0B3B793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459700"/>
            <a:ext cx="11372850" cy="53983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As an undergraduate research project:</a:t>
            </a:r>
          </a:p>
          <a:p>
            <a:pPr lvl="1"/>
            <a:r>
              <a:rPr lang="en-US" dirty="0"/>
              <a:t>Conduct research as a budding practitioner of data science</a:t>
            </a:r>
          </a:p>
          <a:p>
            <a:pPr lvl="1"/>
            <a:r>
              <a:rPr lang="en-US" dirty="0"/>
              <a:t>Utilize skills and knowledge from advanced Computer Science courses involving Machine Learning, Data Science, and Statistics</a:t>
            </a:r>
          </a:p>
          <a:p>
            <a:pPr lvl="1"/>
            <a:r>
              <a:rPr lang="en-US" dirty="0"/>
              <a:t>Perform analysis using statistical and machine learning methods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Build upon existing research work on fire emissions, air quality, and its human health impacts</a:t>
            </a:r>
          </a:p>
          <a:p>
            <a:endParaRPr lang="en-US" dirty="0"/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Test the hypothesis</a:t>
            </a:r>
          </a:p>
          <a:p>
            <a:pPr lvl="1">
              <a:spcBef>
                <a:spcPts val="0"/>
              </a:spcBef>
            </a:pPr>
            <a:r>
              <a:rPr lang="en-US" dirty="0"/>
              <a:t>Wildfires and other fire emissions contribute to </a:t>
            </a:r>
            <a:r>
              <a:rPr lang="en-US" b="0" i="0" u="none" strike="noStrike" dirty="0">
                <a:solidFill>
                  <a:srgbClr val="0E101A"/>
                </a:solidFill>
                <a:effectLst/>
              </a:rPr>
              <a:t>higher concentrations of PM2.5 and emitted carbon, thus increasing the incidence/deaths and associated healthcare costs of respiratory diseases</a:t>
            </a:r>
          </a:p>
          <a:p>
            <a:pPr lvl="1">
              <a:spcBef>
                <a:spcPts val="0"/>
              </a:spcBef>
            </a:pPr>
            <a:endParaRPr lang="en-US" b="0" i="0" u="none" strike="noStrike" dirty="0">
              <a:solidFill>
                <a:srgbClr val="0E101A"/>
              </a:solidFill>
              <a:effectLst/>
            </a:endParaRPr>
          </a:p>
          <a:p>
            <a:pPr>
              <a:spcBef>
                <a:spcPts val="0"/>
              </a:spcBef>
            </a:pPr>
            <a:r>
              <a:rPr lang="en-US" dirty="0">
                <a:solidFill>
                  <a:srgbClr val="0E101A"/>
                </a:solidFill>
              </a:rPr>
              <a:t>Write a paper for submission to a conference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790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85E0E-E4C6-4E6A-91D7-13B3DB357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749" y="294104"/>
            <a:ext cx="10515600" cy="1325563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94890A-8544-4E21-A5C4-D942F12697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19749" y="1793300"/>
                <a:ext cx="11353799" cy="4918229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Wildfires contribute significantly to fire emissions and pose imminent risks to human and ecosystem health</a:t>
                </a:r>
              </a:p>
              <a:p>
                <a:pPr lvl="1"/>
                <a:r>
                  <a:rPr lang="en-US" sz="1400" dirty="0">
                    <a:hlinkClick r:id="rId2"/>
                  </a:rPr>
                  <a:t>Remote Sensing | Impact of Fire Emissions on U.S. Air Quality from 1997 to 2016–A Modeling Study in the Satellite Era (mdpi.com)</a:t>
                </a:r>
                <a:endParaRPr lang="en-US" sz="1400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P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b>
                        <m:r>
                          <a:rPr lang="en-US" sz="2600" b="0" i="0" smtClean="0">
                            <a:latin typeface="Cambria Math" panose="02040503050406030204" pitchFamily="18" charset="0"/>
                          </a:rPr>
                          <m:t>2.5</m:t>
                        </m:r>
                      </m:sub>
                    </m:sSub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Ozone</m:t>
                    </m:r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N</m:t>
                    </m:r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O</m:t>
                        </m:r>
                      </m:e>
                      <m:sub>
                        <m:r>
                          <a:rPr lang="en-US" sz="2600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600" dirty="0"/>
                  <a:t> increase </a:t>
                </a:r>
                <a:r>
                  <a:rPr lang="en-US" sz="2400" dirty="0"/>
                  <a:t>respiratory disease incidence/deaths, i.e. asthma, COPD, lung disease</a:t>
                </a:r>
              </a:p>
              <a:p>
                <a:pPr lvl="1"/>
                <a:r>
                  <a:rPr lang="en-US" sz="1400" dirty="0">
                    <a:hlinkClick r:id="rId3"/>
                  </a:rPr>
                  <a:t>Estimates of the Global Burden of Ambient PM2.5, Ozone, and NO2 on Asthma Incidence and Emergency Room Visits | Environmental Health Perspectives (nih.gov)</a:t>
                </a:r>
                <a:endParaRPr lang="en-US" sz="1400" dirty="0"/>
              </a:p>
              <a:p>
                <a:r>
                  <a:rPr lang="en-US" sz="2600" dirty="0"/>
                  <a:t>Advances in satellite observations, chemical transport modeling, and ground-based monitoring give higher resolution and better-validated air quality indicator concentrations</a:t>
                </a:r>
              </a:p>
              <a:p>
                <a:pPr lvl="1"/>
                <a:r>
                  <a:rPr lang="en-US" sz="1400" dirty="0">
                    <a:hlinkClick r:id="rId4"/>
                  </a:rPr>
                  <a:t>Global Estimates and Long-Term Trends of Fine Particulate Matter Concentrations (1998–2018) | Environmental Science &amp; Technology (acs.org)</a:t>
                </a:r>
                <a:endParaRPr lang="en-US" sz="1400" dirty="0"/>
              </a:p>
              <a:p>
                <a:pPr lvl="1"/>
                <a:r>
                  <a:rPr lang="en-US" sz="1400" dirty="0">
                    <a:hlinkClick r:id="rId5"/>
                  </a:rPr>
                  <a:t>Global fire emissions estimates during 1997–2016 (copernicus.org)</a:t>
                </a:r>
                <a:endParaRPr lang="en-US" sz="1400" dirty="0"/>
              </a:p>
              <a:p>
                <a:endParaRPr lang="en-US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94890A-8544-4E21-A5C4-D942F12697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19749" y="1793300"/>
                <a:ext cx="11353799" cy="4918229"/>
              </a:xfrm>
              <a:blipFill>
                <a:blip r:embed="rId6"/>
                <a:stretch>
                  <a:fillRect l="-967" t="-1983" r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45881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52938-FE7F-46ED-851C-F2DFED3CF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806E13-B482-4531-BBF4-237AE35338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47159" cy="435133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Publicly available datasets of air quality indicators such as surface PM2.5 and carbon mass are created by researchers using satellite products and models</a:t>
                </a:r>
              </a:p>
              <a:p>
                <a:pPr marL="628650" lvl="1" indent="-171450"/>
                <a:r>
                  <a:rPr lang="en-US" sz="1900" dirty="0">
                    <a:hlinkClick r:id="rId2"/>
                  </a:rPr>
                  <a:t>Surface PM2.5 | Atmospheric Composition Analysis Group | Washington University in St. Louis (wustl.edu)</a:t>
                </a:r>
                <a:endParaRPr lang="en-US" sz="1900" dirty="0"/>
              </a:p>
              <a:p>
                <a:pPr marL="1085850" lvl="2" indent="-171450"/>
                <a:r>
                  <a:rPr lang="en-US" sz="1600" dirty="0"/>
                  <a:t>B</a:t>
                </a:r>
                <a:r>
                  <a:rPr lang="en-US" sz="1600" b="0" dirty="0"/>
                  <a:t>y month, 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0.01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sz="1600" dirty="0"/>
                  <a:t> coordinate grid cells</a:t>
                </a:r>
              </a:p>
              <a:p>
                <a:pPr marL="628650" lvl="1" indent="-171450"/>
                <a:r>
                  <a:rPr lang="en-US" sz="1900" dirty="0">
                    <a:hlinkClick r:id="rId3"/>
                  </a:rPr>
                  <a:t>Global Fire Emissions Database (globalfiredata.org)</a:t>
                </a:r>
                <a:endParaRPr lang="en-US" sz="1900" dirty="0"/>
              </a:p>
              <a:p>
                <a:pPr marL="1085850" lvl="2" indent="-171450"/>
                <a:r>
                  <a:rPr lang="en-US" sz="1600" dirty="0"/>
                  <a:t>B</a:t>
                </a:r>
                <a:r>
                  <a:rPr lang="en-US" sz="1600" b="0" dirty="0"/>
                  <a:t>y month, 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0.25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sz="1600" dirty="0"/>
                  <a:t> coordinate grid cells</a:t>
                </a:r>
                <a:endParaRPr lang="en-US" sz="2400" dirty="0"/>
              </a:p>
              <a:p>
                <a:r>
                  <a:rPr lang="en-US" dirty="0"/>
                  <a:t>NOAA’s Climate Divisional Database (</a:t>
                </a:r>
                <a:r>
                  <a:rPr lang="en-US" dirty="0" err="1"/>
                  <a:t>nClimDiv</a:t>
                </a:r>
                <a:r>
                  <a:rPr lang="en-US" dirty="0"/>
                  <a:t>) – temperature and precipitation data</a:t>
                </a:r>
              </a:p>
              <a:p>
                <a:pPr lvl="1"/>
                <a:r>
                  <a:rPr lang="en-US" sz="1900" dirty="0">
                    <a:hlinkClick r:id="rId4"/>
                  </a:rPr>
                  <a:t>NOAA's Climate Divisional Database (</a:t>
                </a:r>
                <a:r>
                  <a:rPr lang="en-US" sz="1900" dirty="0" err="1">
                    <a:hlinkClick r:id="rId4"/>
                  </a:rPr>
                  <a:t>nCLIMDIV</a:t>
                </a:r>
                <a:r>
                  <a:rPr lang="en-US" sz="1900" dirty="0">
                    <a:hlinkClick r:id="rId4"/>
                  </a:rPr>
                  <a:t>)</a:t>
                </a:r>
                <a:endParaRPr lang="en-US" sz="1900" dirty="0"/>
              </a:p>
              <a:p>
                <a:pPr lvl="2"/>
                <a:r>
                  <a:rPr lang="en-US" sz="1600" dirty="0"/>
                  <a:t>By county, month</a:t>
                </a:r>
              </a:p>
              <a:p>
                <a:r>
                  <a:rPr lang="en-US" dirty="0"/>
                  <a:t>Public health data is available from the CDC, including deaths from cardiovascular/respiratory disease</a:t>
                </a:r>
              </a:p>
              <a:p>
                <a:pPr lvl="1"/>
                <a:r>
                  <a:rPr lang="en-US" sz="1900" dirty="0">
                    <a:hlinkClick r:id="rId5"/>
                  </a:rPr>
                  <a:t>Underlying Cause of Death, 1999-2019 Request (cdc.gov)</a:t>
                </a:r>
                <a:endParaRPr lang="en-US" sz="1900" dirty="0"/>
              </a:p>
              <a:p>
                <a:pPr lvl="2"/>
                <a:r>
                  <a:rPr lang="en-US" sz="1600" dirty="0"/>
                  <a:t>By county, month</a:t>
                </a:r>
                <a:endParaRPr lang="en-US" sz="2400" dirty="0"/>
              </a:p>
              <a:p>
                <a:pPr lvl="2"/>
                <a:endParaRPr lang="en-US" sz="11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806E13-B482-4531-BBF4-237AE35338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47159" cy="4351338"/>
              </a:xfrm>
              <a:blipFill>
                <a:blip r:embed="rId6"/>
                <a:stretch>
                  <a:fillRect l="-851" t="-3501" r="-10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2463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8F123B-FBD1-400B-92D5-DE3A515AE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FBAB2-E090-47E6-BD76-CB410258C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US County shapefiles</a:t>
            </a:r>
          </a:p>
          <a:p>
            <a:pPr lvl="1"/>
            <a:r>
              <a:rPr lang="en-US" sz="2000" dirty="0">
                <a:hlinkClick r:id="rId2"/>
              </a:rPr>
              <a:t>Cartographic Boundary Files (census.gov)</a:t>
            </a:r>
            <a:endParaRPr lang="en-US" sz="2000" dirty="0"/>
          </a:p>
          <a:p>
            <a:r>
              <a:rPr lang="en-US" sz="2600" dirty="0"/>
              <a:t>Population data – yearly; monthly data estimated</a:t>
            </a:r>
          </a:p>
          <a:p>
            <a:pPr lvl="1"/>
            <a:r>
              <a:rPr lang="en-US" sz="2000" dirty="0">
                <a:hlinkClick r:id="rId3"/>
              </a:rPr>
              <a:t>County Intercensal Datasets: 2000-2010 (census.gov)</a:t>
            </a:r>
            <a:endParaRPr lang="en-US" sz="2000" dirty="0"/>
          </a:p>
          <a:p>
            <a:pPr lvl="1"/>
            <a:r>
              <a:rPr lang="en-US" sz="2000" dirty="0">
                <a:hlinkClick r:id="rId4"/>
              </a:rPr>
              <a:t>County Population Totals: 2010-2019 (census.gov)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78470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4A21D-19B6-46E1-91F5-AA45D64A1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5861C-A49C-40B9-9E01-A71237C20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search of rich public datasets in the same timeframe</a:t>
            </a:r>
          </a:p>
          <a:p>
            <a:r>
              <a:rPr lang="en-US" dirty="0"/>
              <a:t>Create visualizations to understand the datasets (</a:t>
            </a:r>
            <a:r>
              <a:rPr lang="en-US" dirty="0">
                <a:highlight>
                  <a:srgbClr val="FFFF00"/>
                </a:highlight>
              </a:rPr>
              <a:t>next 2 slides</a:t>
            </a:r>
            <a:r>
              <a:rPr lang="en-US" dirty="0"/>
              <a:t>)</a:t>
            </a:r>
          </a:p>
          <a:p>
            <a:r>
              <a:rPr lang="en-US" dirty="0"/>
              <a:t>Prepare data for analysis</a:t>
            </a:r>
          </a:p>
          <a:p>
            <a:pPr lvl="1"/>
            <a:r>
              <a:rPr lang="en-US" dirty="0"/>
              <a:t>Organize all datasets into similar data structures/formats</a:t>
            </a:r>
          </a:p>
          <a:p>
            <a:r>
              <a:rPr lang="en-US" dirty="0"/>
              <a:t>Use of county shapefiles</a:t>
            </a:r>
          </a:p>
          <a:p>
            <a:pPr lvl="1"/>
            <a:r>
              <a:rPr lang="en-US" dirty="0"/>
              <a:t>Account for county changes since 2000</a:t>
            </a:r>
          </a:p>
          <a:p>
            <a:pPr lvl="1"/>
            <a:r>
              <a:rPr lang="en-US" dirty="0"/>
              <a:t>Total area of land and water (per county) to compute population densities</a:t>
            </a:r>
          </a:p>
          <a:p>
            <a:pPr lvl="1"/>
            <a:r>
              <a:rPr lang="en-US" dirty="0"/>
              <a:t>Aggregate grid cells by county to compute average air quality indicator concentrations</a:t>
            </a:r>
          </a:p>
        </p:txBody>
      </p:sp>
    </p:spTree>
    <p:extLst>
      <p:ext uri="{BB962C8B-B14F-4D97-AF65-F5344CB8AC3E}">
        <p14:creationId xmlns:p14="http://schemas.microsoft.com/office/powerpoint/2010/main" val="1809846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73E40151-9313-411A-965E-DC20AF2931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2" t="10466" r="16183" b="7818"/>
          <a:stretch/>
        </p:blipFill>
        <p:spPr>
          <a:xfrm>
            <a:off x="292963" y="0"/>
            <a:ext cx="11111638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192BA77-93D3-49F8-82D0-3858F4C71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Monthly Death Rate from Respiratory Diseases, 2016/01-2016/12, by county</a:t>
            </a:r>
            <a:br>
              <a:rPr lang="en-US" sz="2400" dirty="0"/>
            </a:br>
            <a:r>
              <a:rPr lang="en-US" sz="2400" dirty="0"/>
              <a:t>(1-year example)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A10A3F-24E6-4A08-81EE-A5152871FB20}"/>
              </a:ext>
            </a:extLst>
          </p:cNvPr>
          <p:cNvSpPr txBox="1"/>
          <p:nvPr/>
        </p:nvSpPr>
        <p:spPr>
          <a:xfrm>
            <a:off x="292963" y="5992427"/>
            <a:ext cx="9089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Research-Spring2021/code/</a:t>
            </a:r>
            <a:r>
              <a:rPr lang="en-US" dirty="0" err="1">
                <a:hlinkClick r:id="rId3"/>
              </a:rPr>
              <a:t>plot_usa-outfiles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monthyDeathRate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300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51E1DEAA-41D0-43D7-B4F1-21E6635162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6" t="10466" r="16940" b="7818"/>
          <a:stretch/>
        </p:blipFill>
        <p:spPr>
          <a:xfrm>
            <a:off x="293609" y="0"/>
            <a:ext cx="10996692" cy="6858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itle 1">
                <a:extLst>
                  <a:ext uri="{FF2B5EF4-FFF2-40B4-BE49-F238E27FC236}">
                    <a16:creationId xmlns:a16="http://schemas.microsoft.com/office/drawing/2014/main" id="{43B8C097-96A1-4764-B43A-2D8AA326970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9286043" cy="1325563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/>
                  <a:t>PM2.5 concentration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μ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b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en-US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400" dirty="0"/>
                  <a:t>), 2016/01-2016/12,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0.01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sz="2400" dirty="0"/>
                  <a:t> grid cells (1-year example)</a:t>
                </a:r>
              </a:p>
            </p:txBody>
          </p:sp>
        </mc:Choice>
        <mc:Fallback>
          <p:sp>
            <p:nvSpPr>
              <p:cNvPr id="10" name="Title 1">
                <a:extLst>
                  <a:ext uri="{FF2B5EF4-FFF2-40B4-BE49-F238E27FC236}">
                    <a16:creationId xmlns:a16="http://schemas.microsoft.com/office/drawing/2014/main" id="{43B8C097-96A1-4764-B43A-2D8AA32697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9286043" cy="1325563"/>
              </a:xfrm>
              <a:blipFill>
                <a:blip r:embed="rId3"/>
                <a:stretch>
                  <a:fillRect l="-985" r="-5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6C67EC15-53B2-469B-8D98-43696A9CECA0}"/>
              </a:ext>
            </a:extLst>
          </p:cNvPr>
          <p:cNvSpPr txBox="1"/>
          <p:nvPr/>
        </p:nvSpPr>
        <p:spPr>
          <a:xfrm>
            <a:off x="293609" y="5994369"/>
            <a:ext cx="8220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Research-Spring2021/code/read_acag_pm2-5-outfiles/TENA_2000-2018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221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156AE-6C04-422E-829F-8078699C5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(In-Progress)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ADB4D-4542-4220-B3A5-512B21CDB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Clustering to identify isolated/recurrent hotspots of PM2.5, carbon emissions</a:t>
            </a:r>
          </a:p>
          <a:p>
            <a:r>
              <a:rPr lang="en-US" dirty="0"/>
              <a:t>Multivariate analysis between air quality/emission indicators, disease incidence, temperature, precipitation</a:t>
            </a:r>
          </a:p>
          <a:p>
            <a:r>
              <a:rPr lang="en-US" dirty="0"/>
              <a:t>Random forest regression to rank the importance of variables</a:t>
            </a:r>
          </a:p>
          <a:p>
            <a:r>
              <a:rPr lang="en-US" dirty="0"/>
              <a:t>Measure seasonal variations in indicator concentrations and death counts</a:t>
            </a:r>
          </a:p>
        </p:txBody>
      </p:sp>
    </p:spTree>
    <p:extLst>
      <p:ext uri="{BB962C8B-B14F-4D97-AF65-F5344CB8AC3E}">
        <p14:creationId xmlns:p14="http://schemas.microsoft.com/office/powerpoint/2010/main" val="45663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681</TotalTime>
  <Words>649</Words>
  <Application>Microsoft Office PowerPoint</Application>
  <PresentationFormat>Widescreen</PresentationFormat>
  <Paragraphs>70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Impact of Fire Emissions on Air Quality,  Respiratory Disease Incidence, and  Healthcare Costs</vt:lpstr>
      <vt:lpstr>Objectives</vt:lpstr>
      <vt:lpstr>Background</vt:lpstr>
      <vt:lpstr>Datasets</vt:lpstr>
      <vt:lpstr>Datasets</vt:lpstr>
      <vt:lpstr>Data wrangling </vt:lpstr>
      <vt:lpstr>Monthly Death Rate from Respiratory Diseases, 2016/01-2016/12, by county (1-year example)</vt:lpstr>
      <vt:lpstr>PM2.5 concentration (μm/m^3), 2016/01-2016/12, 0.01° grid cells (1-year example)</vt:lpstr>
      <vt:lpstr>Analysis (In-Progress)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Fire Emissions on Air Quality, Respiratory Disease Incidence, and Healthcare Costs</dc:title>
  <dc:creator>Alexander He</dc:creator>
  <cp:lastModifiedBy>Alexander He</cp:lastModifiedBy>
  <cp:revision>43</cp:revision>
  <dcterms:created xsi:type="dcterms:W3CDTF">2021-04-05T23:36:31Z</dcterms:created>
  <dcterms:modified xsi:type="dcterms:W3CDTF">2021-04-06T21:38:36Z</dcterms:modified>
</cp:coreProperties>
</file>

<file path=docProps/thumbnail.jpeg>
</file>